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7" r:id="rId21"/>
    <p:sldId id="276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2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8" r:id="rId42"/>
    <p:sldId id="299" r:id="rId43"/>
    <p:sldId id="297" r:id="rId44"/>
    <p:sldId id="300" r:id="rId45"/>
    <p:sldId id="301" r:id="rId46"/>
    <p:sldId id="302" r:id="rId47"/>
    <p:sldId id="303" r:id="rId48"/>
    <p:sldId id="304" r:id="rId49"/>
    <p:sldId id="305" r:id="rId50"/>
    <p:sldId id="25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71"/>
  </p:normalViewPr>
  <p:slideViewPr>
    <p:cSldViewPr snapToGrid="0" snapToObjects="1">
      <p:cViewPr>
        <p:scale>
          <a:sx n="76" d="100"/>
          <a:sy n="76" d="100"/>
        </p:scale>
        <p:origin x="14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4692-C9F4-B141-840E-6704324B02A8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50E5E-54B3-8E44-A264-40B8D591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8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ignore 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download, survey assign,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1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inspect the data frame</a:t>
            </a:r>
          </a:p>
          <a:p>
            <a:r>
              <a:rPr lang="en-US" dirty="0"/>
              <a:t>dimensions, </a:t>
            </a:r>
            <a:r>
              <a:rPr lang="en-US" dirty="0" err="1"/>
              <a:t>nrow</a:t>
            </a:r>
            <a:r>
              <a:rPr lang="en-US" dirty="0"/>
              <a:t>, </a:t>
            </a:r>
            <a:r>
              <a:rPr lang="en-US" dirty="0" err="1"/>
              <a:t>ncol</a:t>
            </a:r>
            <a:r>
              <a:rPr lang="en-US" dirty="0"/>
              <a:t>, size</a:t>
            </a:r>
          </a:p>
          <a:p>
            <a:r>
              <a:rPr lang="en-US" dirty="0"/>
              <a:t>head, tail to look at content</a:t>
            </a:r>
          </a:p>
          <a:p>
            <a:r>
              <a:rPr lang="en-US" dirty="0"/>
              <a:t>names – </a:t>
            </a:r>
            <a:r>
              <a:rPr lang="en-US" dirty="0" err="1"/>
              <a:t>colnames</a:t>
            </a:r>
            <a:r>
              <a:rPr lang="en-US" dirty="0"/>
              <a:t> or </a:t>
            </a:r>
            <a:r>
              <a:rPr lang="en-US" dirty="0" err="1"/>
              <a:t>rownames</a:t>
            </a:r>
            <a:endParaRPr lang="en-US" dirty="0"/>
          </a:p>
          <a:p>
            <a:r>
              <a:rPr lang="en-US" dirty="0"/>
              <a:t>summaries: </a:t>
            </a:r>
            <a:r>
              <a:rPr lang="en-US" dirty="0" err="1"/>
              <a:t>str</a:t>
            </a:r>
            <a:r>
              <a:rPr lang="en-US" dirty="0"/>
              <a:t> or summary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different elements of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exclude with –</a:t>
            </a:r>
          </a:p>
          <a:p>
            <a:r>
              <a:rPr lang="en-US" dirty="0"/>
              <a:t>subset </a:t>
            </a:r>
            <a:r>
              <a:rPr lang="en-US" dirty="0" err="1"/>
              <a:t>wby</a:t>
            </a:r>
            <a:r>
              <a:rPr lang="en-US" dirty="0"/>
              <a:t> column name, “</a:t>
            </a:r>
            <a:r>
              <a:rPr lang="en-US" dirty="0" err="1"/>
              <a:t>species_id</a:t>
            </a:r>
            <a:r>
              <a:rPr lang="en-US" dirty="0"/>
              <a:t>” or $</a:t>
            </a:r>
            <a:r>
              <a:rPr lang="en-US" dirty="0" err="1"/>
              <a:t>species_id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51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sex &lt;- factor(c(“male”, “female”))</a:t>
            </a:r>
          </a:p>
          <a:p>
            <a:r>
              <a:rPr lang="en-US" dirty="0"/>
              <a:t>levels or </a:t>
            </a:r>
            <a:r>
              <a:rPr lang="en-US" dirty="0" err="1"/>
              <a:t>nlevels</a:t>
            </a:r>
            <a:r>
              <a:rPr lang="en-US" dirty="0"/>
              <a:t> to get number of levels</a:t>
            </a:r>
          </a:p>
          <a:p>
            <a:r>
              <a:rPr lang="en-US" dirty="0"/>
              <a:t>convert factors, </a:t>
            </a:r>
            <a:r>
              <a:rPr lang="en-US" dirty="0" err="1"/>
              <a:t>as.character</a:t>
            </a:r>
            <a:endParaRPr lang="en-US" dirty="0"/>
          </a:p>
          <a:p>
            <a:r>
              <a:rPr lang="en-US" dirty="0" err="1"/>
              <a:t>as.numeric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3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8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4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85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CRAN, install a package, have to load it every time you want to use it in a new script or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05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intermediate steps of filter by condition rows, and then select the columns you want</a:t>
            </a:r>
          </a:p>
          <a:p>
            <a:r>
              <a:rPr lang="en-US" dirty="0"/>
              <a:t>Both difficult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9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19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intermediate steps of filter by condition rows, and then select the columns you want</a:t>
            </a:r>
          </a:p>
          <a:p>
            <a:r>
              <a:rPr lang="en-US" dirty="0"/>
              <a:t>Both difficult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4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surveys %&gt;% mutate(</a:t>
            </a:r>
            <a:r>
              <a:rPr lang="en-US" dirty="0" err="1"/>
              <a:t>weight_kg</a:t>
            </a:r>
            <a:r>
              <a:rPr lang="en-US" dirty="0"/>
              <a:t> = weight / 1000)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00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9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6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explain steps, switch to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3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arithmetic, but want to save some values, make those values, then perform arithmetic on the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ctrl+shit+c</a:t>
            </a:r>
            <a:r>
              <a:rPr lang="en-US" dirty="0"/>
              <a:t> to comment/uncomment a block of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series of values to a vector, numbers and then characters, must have quotes</a:t>
            </a:r>
          </a:p>
          <a:p>
            <a:r>
              <a:rPr lang="en-US" dirty="0"/>
              <a:t>can get the length, how many arguments/values in a vector</a:t>
            </a:r>
          </a:p>
          <a:p>
            <a:r>
              <a:rPr lang="en-US" dirty="0"/>
              <a:t>class of the same type</a:t>
            </a:r>
          </a:p>
          <a:p>
            <a:r>
              <a:rPr lang="en-US" dirty="0"/>
              <a:t>add new elements to the vector</a:t>
            </a:r>
          </a:p>
          <a:p>
            <a:r>
              <a:rPr lang="en-US" dirty="0" err="1"/>
              <a:t>typeof</a:t>
            </a:r>
            <a:r>
              <a:rPr lang="en-US" dirty="0"/>
              <a:t> to check what type of data your vector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4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animals &lt;- c(“mouse”, “rat”, “dog”, “cat”)</a:t>
            </a:r>
          </a:p>
          <a:p>
            <a:r>
              <a:rPr lang="en-US" dirty="0"/>
              <a:t>animals[2]</a:t>
            </a:r>
          </a:p>
          <a:p>
            <a:r>
              <a:rPr lang="en-US" dirty="0"/>
              <a:t>animals[c(3,2)]</a:t>
            </a:r>
          </a:p>
          <a:p>
            <a:r>
              <a:rPr lang="en-US" dirty="0"/>
              <a:t>start counting at position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3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greater than a certain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50E5E-54B3-8E44-A264-40B8D591EF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5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9264-36BB-DE47-A5F7-5803D4ABB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76548-63CC-5C46-8D3B-C622500F3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F95D3-9516-DD4E-973F-C3DB682F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87060-F231-1144-BDAE-626BDFA1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932D-A7E2-1245-BFFD-E995EBF7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4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CA59-C79A-3045-A10C-7BA980BC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2257B-0D79-494A-90C1-9903EFA65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1C0D-E1AA-214D-817B-6E8057EE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3E5A8-3C01-0F4F-8396-FF5A1848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EE806-8991-3246-AEF6-96DBCB83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D718C-45FF-0040-A435-BF339BD5A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C2840-B660-EB4A-9BD3-E0C1A10A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17367-7E9D-4648-ACBD-3E18CC80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BA2D-4799-4E42-B73E-A1CB7DF2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F7E3-D6E7-3847-8E75-4DBEB96B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9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7039-8B39-AD4A-BA32-436F45E2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022C8-140F-8648-96CA-AEE26EF3E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83D6D-3002-0E4C-845A-A51FB5FF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C263-6156-1243-B513-8652CC78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3FCC-FC36-5941-BC69-FD1F85D0D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9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71EA-34C0-E44C-993E-69C492E1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16327-703A-9C4F-8162-6EFD0313A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B47B2-DAA4-7141-BBCF-524C01D4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AA1DD-34ED-CF4B-87F6-EFE9E979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7BD10-6581-524D-B49A-6EF5175BF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8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989B-634D-CA46-A03B-BE0EE4D1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B434-2FCC-244D-B802-5E1811C48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503FF-42EF-7B49-B0A1-EBBA915B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06FA1-8545-6548-8F75-EB6FBB41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DBF1C-BA81-A549-9C32-BE40DF1D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FF6C4-A00B-9743-B6C0-3E477E5D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9C79-A962-F24C-8BAF-93487B83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01C-5155-584C-999E-33514FAEE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67DA9-57F9-DA4C-95E7-64FB96B3C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500AC-90AD-AF4B-B5EF-A070F671B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CDE46-7489-074F-ADD2-7574629B6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A1366-3814-FF4D-B6DB-B8D524DF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6BBC4-B46D-D242-A72F-5A7E9FC6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4361EA-983D-714D-8ACF-D372DA03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9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0D7-A274-A44B-8061-A30C680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481E6-50B6-A74F-80A2-F6C9FB82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9C62-CB55-E24E-A160-CED22BA6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49850-C7CB-B045-998B-7BA87984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C2CF98-379A-5441-B71B-0DA4B492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318AC-EE75-2145-9D01-C498DCCF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F103-B0AA-C94B-8210-DA7C303E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1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8487-46F5-D64D-8C7B-B6B8AE61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0B78-7F20-2046-8D72-3965ECC94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A4991-AF26-904E-A2C2-173F0C8DE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FDB20-3D60-AC43-8562-D36F06BC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805B9-E22C-B140-B8DA-54393EBF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76EF0-145F-D14A-952E-F255BDFF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5E0D-F476-A343-B816-05148247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BFE63B-B431-B34E-A1B4-2A3DF88F1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1E090-7C4C-DB46-AF51-9A19DFF83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8FB04-3B4E-804A-8CE7-2B8DDC2D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11E65-97DC-924F-B8A8-0ACBF12A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2DFB9-6C35-204C-BDFE-0E150D39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36B4A-16C6-864C-A8DC-07F447F5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125BF-4393-0643-93AF-9169952F8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6C347-EE74-8F4F-8FDE-715BF90DC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6BE8F-EB8F-AB48-B952-0C358984E141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7BF91-C4DC-354C-AD5A-DF1422318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0DEC8-C770-CC42-A23A-CFFA39303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5F94-9575-9548-9B28-4C008A6E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B3EB-8CED-174F-9C87-856610953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572" y="2128659"/>
            <a:ext cx="10227213" cy="797950"/>
          </a:xfrm>
        </p:spPr>
        <p:txBody>
          <a:bodyPr>
            <a:noAutofit/>
          </a:bodyPr>
          <a:lstStyle/>
          <a:p>
            <a:pPr algn="l"/>
            <a:r>
              <a:rPr lang="en-US" sz="6600" b="1" dirty="0">
                <a:latin typeface="Arial" panose="020B0604020202020204" pitchFamily="34" charset="0"/>
                <a:cs typeface="Arial" panose="020B0604020202020204" pitchFamily="34" charset="0"/>
              </a:rPr>
              <a:t>Data Analysis and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48D97-4D44-694B-9264-31E6B742F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317" y="3821976"/>
            <a:ext cx="9144000" cy="276509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REU Data Carpentry Workshop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-28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Elizabeth McDaniel, University of Wisconsin-Madison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10B5B8-AA15-4343-879F-2F87DB5CD929}"/>
              </a:ext>
            </a:extLst>
          </p:cNvPr>
          <p:cNvCxnSpPr/>
          <p:nvPr/>
        </p:nvCxnSpPr>
        <p:spPr>
          <a:xfrm>
            <a:off x="534572" y="3189458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128ADA-FB5F-A04D-A950-54B37B74E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217" y="564409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4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4DAA12-2CBD-6540-A0FE-10EA7E5913FF}"/>
              </a:ext>
            </a:extLst>
          </p:cNvPr>
          <p:cNvSpPr/>
          <p:nvPr/>
        </p:nvSpPr>
        <p:spPr>
          <a:xfrm>
            <a:off x="1386915" y="3537416"/>
            <a:ext cx="5659344" cy="31587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FDEC5-E2C9-674C-AFBD-FAC3A5DF0B34}"/>
              </a:ext>
            </a:extLst>
          </p:cNvPr>
          <p:cNvSpPr/>
          <p:nvPr/>
        </p:nvSpPr>
        <p:spPr>
          <a:xfrm>
            <a:off x="7075767" y="3653958"/>
            <a:ext cx="3585883" cy="31587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7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Your Working Directory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CAA44C0-3662-574E-A582-B38280C1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54" y="1860022"/>
            <a:ext cx="11417940" cy="39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9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&gt; New Project &gt; New Directory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Enter a name for the new folder, which will be your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working directory</a:t>
            </a:r>
          </a:p>
          <a:p>
            <a:pPr marL="514350" indent="-514350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Create Project</a:t>
            </a:r>
          </a:p>
          <a:p>
            <a:pPr marL="514350" indent="-51435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8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 I find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Built-In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help interface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3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FDEC5-E2C9-674C-AFBD-FAC3A5DF0B34}"/>
              </a:ext>
            </a:extLst>
          </p:cNvPr>
          <p:cNvSpPr/>
          <p:nvPr/>
        </p:nvSpPr>
        <p:spPr>
          <a:xfrm>
            <a:off x="7075767" y="3653958"/>
            <a:ext cx="3585883" cy="31587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2D777D-3961-2D49-B70B-50D8C2ED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68" y="1555222"/>
            <a:ext cx="5839063" cy="51673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1BC369-7F7E-2144-974A-5826DB92E58F}"/>
              </a:ext>
            </a:extLst>
          </p:cNvPr>
          <p:cNvSpPr/>
          <p:nvPr/>
        </p:nvSpPr>
        <p:spPr>
          <a:xfrm>
            <a:off x="4588934" y="1598613"/>
            <a:ext cx="897467" cy="460733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How do I find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is a great place to start!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5D96FA-13BE-E041-B008-E5BC4063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607026"/>
            <a:ext cx="4995333" cy="3330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79527-CD0A-1D40-8749-C1D227857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16" y="1673221"/>
            <a:ext cx="4944533" cy="965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1D0D7-9714-D547-A560-90D2AE840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126" y="3000462"/>
            <a:ext cx="4028814" cy="1342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EF428-9AA7-694C-9793-2784E02E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650" y="4704912"/>
            <a:ext cx="4541765" cy="10611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33D95-5A3C-6A49-A31E-B080EAE1FDF3}"/>
              </a:ext>
            </a:extLst>
          </p:cNvPr>
          <p:cNvSpPr/>
          <p:nvPr/>
        </p:nvSpPr>
        <p:spPr>
          <a:xfrm>
            <a:off x="7229295" y="5850235"/>
            <a:ext cx="3666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…and more!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E287873-C69E-9C47-8153-B99149C2BC0A}"/>
              </a:ext>
            </a:extLst>
          </p:cNvPr>
          <p:cNvSpPr/>
          <p:nvPr/>
        </p:nvSpPr>
        <p:spPr>
          <a:xfrm>
            <a:off x="5919664" y="1881362"/>
            <a:ext cx="531316" cy="4486275"/>
          </a:xfrm>
          <a:prstGeom prst="leftBrac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information do I include when I ask for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 your code human-readable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the output of your session info, which includes information about your platform, versions of R and packages you are using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571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difference between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the different panels of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window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find help on R functions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how to troubleshoot problems with the wider R community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65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After this lesson, you will be able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writing R scripts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 the basic building blocks of an R script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your data into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Manipulate data within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Visualize data within 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7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1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values and names to objects in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comments to give future you/collaborators helpful information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Solve arithmetic operations in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 functions and use arguments to change default parameters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Inspect vectors and manipulate their content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Subset and extract values from vectors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vectors with missing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a value: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Give a name to the object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&lt;- assignment operator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any name (with no spaces!), but cannot start with a number. Names are case sensitive. Cannot use a fundamental function (if, else, for) as an object name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“Your closest collaborator is you six months ago, 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but you don’t reply to emails.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- Mark Holder”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- Karl Broman 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Leave yourself useful notes about why you wrote lines of code a certain way (you won’t remember…trust me)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comment character in R (and most programming languages) is the # symbol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6765E40-D249-DB49-B8F5-936100C7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91" y="3242377"/>
            <a:ext cx="4584701" cy="34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common data type in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Composed of a series of values, either numbers or characters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a series of values to a vector using the c() function, which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ombines the arguments to form a vector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0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Subsetting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 one or several specific values from a vector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an indices with brackets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Conditional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Subsetting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 or FALSE logical factors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Combining multiple tests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&amp; = both conditions are satisfied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= one OR the other condition is satisfied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%in% test if any elements of a search vector are found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0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was designed to analyze datasets, which may sometimes have missing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data in vectors is represented as NA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6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difference between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Rscript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the different panels of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window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find help on R functions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how to troubleshoot problems with the wider R community in different settings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88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 values and names to objects in 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comments to give future you/collaborators helpful information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Solve arithmetic operations in 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 functions and use arguments to change default parameters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Inspect vectors and manipulate their content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Subset and extract values from vectors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vectors with missing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6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8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external data from a .csv file into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what a data frame 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the contents of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indexing to subset specific parts of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a factor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Reorder and rename 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Studying species repartition and weight of animals caught in plots in our study area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9EC6BE-6055-B645-8483-0292D2A3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8" y="2742492"/>
            <a:ext cx="7608731" cy="40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3649" cy="222144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structures for tabular data, further used for statistics and plotting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Representation of data in the format of a table, columns are vectors with the same length, and contains the same type of data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1158135-7C9E-E949-9F94-5BC94B2C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44" y="3687232"/>
            <a:ext cx="5604106" cy="271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Indexing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Subsetting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3649" cy="222144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Survey data frame contains rows and columns = 2 dimensions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 information from the data frame, need to specify “coordinates”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Row numbers come first, then the column number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0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33649" cy="437197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Factors represent categorical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Several of the columns of our surveys data frame contain integers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columns such as genus, species, sex,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plot_type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are categorical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Factors are stored as integers with labels, and can either be ordered or unordered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 pre-defined set of values = levels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Loading Data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external data from a .csv file into a data frame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what a data frame is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the contents of a data frame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indexing to subset specific parts of a data frame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a factor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Reorder and rename 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Manipulating and 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Terminology: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pipe operator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split-apply-combine concept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2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“R” refers to both the programming language itself, and the software platform to interpret scripts written in 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42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Manipulating and Analyzing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purpose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columns and filter rows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pipe %&gt;% operator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and use the split-apply-combine concept for data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summary statistics and combine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Describe the concept of wide and long table formats, and reshape data to and from these formats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data to a .csv file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8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Packages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Packages are extensions of R with additional functions that do not come in base 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91296F-564C-EB45-9D5C-4721D094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67" y="2792270"/>
            <a:ext cx="6412202" cy="39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 umbrella of a suite of packages: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ggplot2, and others.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Addresses 3 common issues when doing data analysis with functions in base 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from a base R function depend on type of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expression used in a non standard way, can be confusing for new learners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arguments, contains default operations that new           learners don’t have to be aware of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3015E9D-D0C2-D84B-8963-2C159DBE1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399" y="4371893"/>
            <a:ext cx="2021450" cy="23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package for manipulating tabular data easily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enables conversion between different data formats for plotting and analysis purposes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9F56C75-27CE-A444-B781-6CED5B0D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269" y="2861734"/>
            <a:ext cx="2665926" cy="308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0286D-8B7F-2C48-A26D-16A16C65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95" y="3775045"/>
            <a:ext cx="2663210" cy="30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a dataset is read into R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read_csv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class of the data is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tbl_df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a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tibble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data structure is very similar to a data frame, with the differences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Displays data type of each column under its name, but only prints the first few rows of data and as many columns as will fit on the screen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Columns of class character are never converted into factors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6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Select Columns and Filter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Selecting columns of a data frame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 rows by specific criteria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0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if you want to select columns and filter rows at the same time?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could do intermediate steps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Nested functions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8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Pass information from one program to another, useful for doing many operations on the same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Pipes in R are represented by %&gt;%, which the shortcut 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Cmd+shift+M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Ctrl+Shift+M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7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new columns based on values in existing columns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Split-apply-combine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data analysis tasks can be tackled with the split-apply-combine approach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the data into groups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some analysis to each group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 the 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Exemplified through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function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learn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pointing and clicking involved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Writing scripts makes analyses more reproducible than clicking a series of buttons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Interdisciplinary (field-specific extensions or packages) for genomics, statistical simulations, etc.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Takes data of all shapes and sizes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 high-quality graphics without $$$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Large, welcoming, open source community always developing new packages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77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5229-C0D4-C84D-955E-EC5E4A4E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9E0D4-FB81-FA4B-84BC-7983640E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ffff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1E409-D9C4-DF44-A64D-47A5F8D0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93" y="1553061"/>
            <a:ext cx="1698469" cy="1981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4F655-AF61-7C46-B868-3FCF12D8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23" y="3151251"/>
            <a:ext cx="1825674" cy="211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91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9410-8649-7740-8C0B-B2FFABC2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ntegrated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evelopment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nvironment (IDE) for working with 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write code, navigate files, view variables you created, and inspect plots within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other IDEs that can suit a wide variety of programming languages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96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4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21A2C5-2C88-1341-B9EC-0F004542A4BF}"/>
              </a:ext>
            </a:extLst>
          </p:cNvPr>
          <p:cNvSpPr/>
          <p:nvPr/>
        </p:nvSpPr>
        <p:spPr>
          <a:xfrm>
            <a:off x="1530350" y="1690688"/>
            <a:ext cx="5659344" cy="22400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1F90-8B0C-1C44-BBED-FE209B85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862A2-57E9-7449-83F9-1966332B5DAD}"/>
              </a:ext>
            </a:extLst>
          </p:cNvPr>
          <p:cNvCxnSpPr/>
          <p:nvPr/>
        </p:nvCxnSpPr>
        <p:spPr>
          <a:xfrm>
            <a:off x="838200" y="1416929"/>
            <a:ext cx="1073364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F102E2C-EFE0-AA47-B896-2D099217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560979"/>
            <a:ext cx="9131300" cy="499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9C9C68-D8BD-AA4E-BF2F-6DA884698BD1}"/>
              </a:ext>
            </a:extLst>
          </p:cNvPr>
          <p:cNvSpPr/>
          <p:nvPr/>
        </p:nvSpPr>
        <p:spPr>
          <a:xfrm>
            <a:off x="7010399" y="1793019"/>
            <a:ext cx="3651251" cy="224005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1800</Words>
  <Application>Microsoft Macintosh PowerPoint</Application>
  <PresentationFormat>Widescreen</PresentationFormat>
  <Paragraphs>268</Paragraphs>
  <Slides>50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Theme</vt:lpstr>
      <vt:lpstr>Data Analysis and Visualization in R</vt:lpstr>
      <vt:lpstr>After this lesson, you will be able to:</vt:lpstr>
      <vt:lpstr>Getting Started</vt:lpstr>
      <vt:lpstr>What is R? </vt:lpstr>
      <vt:lpstr>Why learn R?</vt:lpstr>
      <vt:lpstr>What is RStudio? </vt:lpstr>
      <vt:lpstr>The RStudio Interface</vt:lpstr>
      <vt:lpstr>The RStudio Interface</vt:lpstr>
      <vt:lpstr>The RStudio Interface</vt:lpstr>
      <vt:lpstr>The RStudio Interface</vt:lpstr>
      <vt:lpstr>The RStudio Interface</vt:lpstr>
      <vt:lpstr>Your Working Directory</vt:lpstr>
      <vt:lpstr>Working in RStudio</vt:lpstr>
      <vt:lpstr>How do I find help?</vt:lpstr>
      <vt:lpstr>The RStudio Interface</vt:lpstr>
      <vt:lpstr>The RStudio Interface</vt:lpstr>
      <vt:lpstr>How do I find help?</vt:lpstr>
      <vt:lpstr>What information do I include when I ask for help?</vt:lpstr>
      <vt:lpstr>Getting Started</vt:lpstr>
      <vt:lpstr>Introduction to R</vt:lpstr>
      <vt:lpstr>Introduction to R</vt:lpstr>
      <vt:lpstr>Objects</vt:lpstr>
      <vt:lpstr>Comments</vt:lpstr>
      <vt:lpstr>Comments</vt:lpstr>
      <vt:lpstr>Vector</vt:lpstr>
      <vt:lpstr>Subsetting Vectors</vt:lpstr>
      <vt:lpstr>Conditional Subsetting</vt:lpstr>
      <vt:lpstr>Missing Data</vt:lpstr>
      <vt:lpstr>Introduction to R</vt:lpstr>
      <vt:lpstr>Introduction to R</vt:lpstr>
      <vt:lpstr>Loading Data into R</vt:lpstr>
      <vt:lpstr>Loading Data into R</vt:lpstr>
      <vt:lpstr>Survey Data</vt:lpstr>
      <vt:lpstr>Data Frames</vt:lpstr>
      <vt:lpstr>Indexing and Subsetting Data Frames</vt:lpstr>
      <vt:lpstr>Factors</vt:lpstr>
      <vt:lpstr>Loading Data into R</vt:lpstr>
      <vt:lpstr>Loading Data into R</vt:lpstr>
      <vt:lpstr>Manipulating and Analyzing Data</vt:lpstr>
      <vt:lpstr>Manipulating and Analyzing Data</vt:lpstr>
      <vt:lpstr>Packages in R</vt:lpstr>
      <vt:lpstr>tidyverse</vt:lpstr>
      <vt:lpstr>dplyr and tidyr Packages</vt:lpstr>
      <vt:lpstr>Tibbles</vt:lpstr>
      <vt:lpstr>Select Columns and Filter Rows</vt:lpstr>
      <vt:lpstr>Multiple Operations</vt:lpstr>
      <vt:lpstr>Pipes</vt:lpstr>
      <vt:lpstr>Mutate</vt:lpstr>
      <vt:lpstr>Split-apply-combine Approach</vt:lpstr>
      <vt:lpstr>Packages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Visualization in R</dc:title>
  <dc:creator>Elizabeth A McDaniel</dc:creator>
  <cp:lastModifiedBy>Elizabeth A McDaniel</cp:lastModifiedBy>
  <cp:revision>16</cp:revision>
  <dcterms:created xsi:type="dcterms:W3CDTF">2019-05-23T22:43:31Z</dcterms:created>
  <dcterms:modified xsi:type="dcterms:W3CDTF">2019-05-24T05:05:52Z</dcterms:modified>
</cp:coreProperties>
</file>